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22" d="100"/>
          <a:sy n="122" d="100"/>
        </p:scale>
        <p:origin x="894" y="9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15.11.2025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15.11.2025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15.11.2025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15.11.2025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15.11.2025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15.11.2025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15.11.2025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15.11.2025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15.11.2025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15.11.2025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15.11.2025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Федеральное государственное бюджетное учреждение науки 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СО РАН (ИЯФ СО РАН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), </a:t>
            </a:r>
          </a:p>
          <a:p>
            <a:pPr marL="0" lvl="0">
              <a:defRPr/>
            </a:pP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Новосибирский государственный университет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13331" y="1876100"/>
            <a:ext cx="7100847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 </a:t>
            </a:r>
            <a:r>
              <a:rPr kumimoji="0" lang="ru-RU" sz="1400" b="1" i="1" strike="noStrike" kern="1200" cap="none" spc="0" normalizeH="0" baseline="0" noProof="0" dirty="0" err="1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К.В.Лотов</a:t>
            </a:r>
            <a:r>
              <a:rPr kumimoji="0" lang="ru-RU" sz="1400" b="1" i="1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, </a:t>
            </a:r>
            <a:r>
              <a:rPr lang="ru-RU" sz="1400" b="1" i="1" dirty="0" err="1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П.В.Туев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, </a:t>
            </a:r>
            <a:r>
              <a:rPr kumimoji="0" lang="ru-RU" sz="1400" b="1" i="1" strike="noStrike" kern="1200" cap="none" spc="0" normalizeH="0" baseline="0" noProof="0" dirty="0" err="1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И.Ю.Каргаполов</a:t>
            </a:r>
            <a:r>
              <a:rPr kumimoji="0" lang="ru-RU" sz="1400" b="1" i="1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,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strike="noStrike" kern="1200" cap="none" spc="0" normalizeH="0" baseline="0" noProof="0" dirty="0" err="1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Н.В.Охотников</a:t>
            </a:r>
            <a:r>
              <a:rPr kumimoji="0" lang="ru-RU" sz="1400" b="1" i="1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, </a:t>
            </a:r>
            <a:r>
              <a:rPr kumimoji="0" lang="ru-RU" sz="1400" b="1" i="1" strike="noStrike" kern="1200" cap="none" spc="0" normalizeH="0" baseline="0" noProof="0" dirty="0" err="1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А.П.Соседкин</a:t>
            </a:r>
            <a:r>
              <a:rPr kumimoji="0" lang="ru-RU" sz="1400" b="1" i="1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, </a:t>
            </a:r>
            <a:r>
              <a:rPr kumimoji="0" lang="ru-RU" sz="1400" b="1" i="1" strike="noStrike" kern="1200" cap="none" spc="0" normalizeH="0" baseline="0" noProof="0" dirty="0" err="1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И.А.Шалимова</a:t>
            </a:r>
            <a:endParaRPr kumimoji="0" lang="ru-RU" sz="1400" b="0" i="1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10680627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 </a:t>
            </a:r>
            <a:r>
              <a:rPr lang="en-US" sz="1050" b="1" i="0" dirty="0">
                <a:solidFill>
                  <a:srgbClr val="163470"/>
                </a:solidFill>
              </a:rPr>
              <a:t> </a:t>
            </a:r>
            <a:r>
              <a:rPr lang="en-US" sz="1050" b="1" i="0" dirty="0" err="1">
                <a:solidFill>
                  <a:srgbClr val="163470"/>
                </a:solidFill>
              </a:rPr>
              <a:t>I.Yu</a:t>
            </a:r>
            <a:r>
              <a:rPr lang="en-US" sz="1050" b="1" i="0" dirty="0">
                <a:solidFill>
                  <a:srgbClr val="163470"/>
                </a:solidFill>
              </a:rPr>
              <a:t>. </a:t>
            </a:r>
            <a:r>
              <a:rPr lang="en-US" sz="1050" b="1" i="0" dirty="0" err="1">
                <a:solidFill>
                  <a:srgbClr val="163470"/>
                </a:solidFill>
              </a:rPr>
              <a:t>Kargapolov</a:t>
            </a:r>
            <a:r>
              <a:rPr lang="en-US" sz="1050" b="1" i="0" dirty="0">
                <a:solidFill>
                  <a:srgbClr val="163470"/>
                </a:solidFill>
              </a:rPr>
              <a:t>, N.V. </a:t>
            </a:r>
            <a:r>
              <a:rPr lang="en-US" sz="1050" b="1" i="0" dirty="0" err="1">
                <a:solidFill>
                  <a:srgbClr val="163470"/>
                </a:solidFill>
              </a:rPr>
              <a:t>Okhotnikov</a:t>
            </a:r>
            <a:r>
              <a:rPr lang="en-US" sz="1050" b="1" i="0" dirty="0">
                <a:solidFill>
                  <a:srgbClr val="163470"/>
                </a:solidFill>
              </a:rPr>
              <a:t>, I.A. </a:t>
            </a:r>
            <a:r>
              <a:rPr lang="en-US" sz="1050" b="1" i="0" dirty="0" err="1">
                <a:solidFill>
                  <a:srgbClr val="163470"/>
                </a:solidFill>
              </a:rPr>
              <a:t>Shalimova</a:t>
            </a:r>
            <a:r>
              <a:rPr lang="en-US" sz="1050" b="1" i="0" dirty="0">
                <a:solidFill>
                  <a:srgbClr val="163470"/>
                </a:solidFill>
              </a:rPr>
              <a:t>, A.P. </a:t>
            </a:r>
            <a:r>
              <a:rPr lang="en-US" sz="1050" b="1" i="0" dirty="0" err="1">
                <a:solidFill>
                  <a:srgbClr val="163470"/>
                </a:solidFill>
              </a:rPr>
              <a:t>Sosedkin</a:t>
            </a:r>
            <a:r>
              <a:rPr lang="en-US" sz="1050" b="1" i="0" dirty="0">
                <a:solidFill>
                  <a:srgbClr val="163470"/>
                </a:solidFill>
              </a:rPr>
              <a:t>, and K.V. </a:t>
            </a:r>
            <a:r>
              <a:rPr lang="en-US" sz="1050" b="1" i="0" dirty="0" err="1">
                <a:solidFill>
                  <a:srgbClr val="163470"/>
                </a:solidFill>
              </a:rPr>
              <a:t>Lotov</a:t>
            </a:r>
            <a:r>
              <a:rPr lang="en-US" sz="1050" b="1" i="0" dirty="0" smtClean="0">
                <a:solidFill>
                  <a:srgbClr val="163470"/>
                </a:solidFill>
              </a:rPr>
              <a:t>,</a:t>
            </a:r>
            <a:r>
              <a:rPr lang="ru-RU" sz="1050" b="1" i="0" dirty="0" smtClean="0">
                <a:solidFill>
                  <a:srgbClr val="163470"/>
                </a:solidFill>
              </a:rPr>
              <a:t> </a:t>
            </a:r>
            <a:r>
              <a:rPr lang="en-US" sz="1050" b="1" i="0" dirty="0" err="1" smtClean="0">
                <a:solidFill>
                  <a:srgbClr val="163470"/>
                </a:solidFill>
              </a:rPr>
              <a:t>Declustering</a:t>
            </a:r>
            <a:r>
              <a:rPr lang="en-US" sz="1050" b="1" i="0" dirty="0" smtClean="0">
                <a:solidFill>
                  <a:srgbClr val="163470"/>
                </a:solidFill>
              </a:rPr>
              <a:t> </a:t>
            </a:r>
            <a:r>
              <a:rPr lang="en-US" sz="1050" b="1" i="0" dirty="0">
                <a:solidFill>
                  <a:srgbClr val="163470"/>
                </a:solidFill>
              </a:rPr>
              <a:t>of </a:t>
            </a:r>
            <a:r>
              <a:rPr lang="en-US" sz="1050" b="1" i="0" dirty="0" err="1">
                <a:solidFill>
                  <a:srgbClr val="163470"/>
                </a:solidFill>
              </a:rPr>
              <a:t>macroparticles</a:t>
            </a:r>
            <a:r>
              <a:rPr lang="en-US" sz="1050" b="1" i="0" dirty="0">
                <a:solidFill>
                  <a:srgbClr val="163470"/>
                </a:solidFill>
              </a:rPr>
              <a:t> in long-term simulations of plasma wakefield acceleration</a:t>
            </a:r>
            <a:r>
              <a:rPr lang="en-US" sz="1050" b="1" i="0" dirty="0" smtClean="0">
                <a:solidFill>
                  <a:srgbClr val="163470"/>
                </a:solidFill>
              </a:rPr>
              <a:t>.</a:t>
            </a:r>
            <a:r>
              <a:rPr lang="ru-RU" sz="1050" b="1" i="0" dirty="0" smtClean="0">
                <a:solidFill>
                  <a:srgbClr val="163470"/>
                </a:solidFill>
              </a:rPr>
              <a:t> </a:t>
            </a:r>
            <a:r>
              <a:rPr lang="en-US" sz="1050" b="1" i="0" dirty="0" smtClean="0">
                <a:solidFill>
                  <a:srgbClr val="163470"/>
                </a:solidFill>
              </a:rPr>
              <a:t>Phys</a:t>
            </a:r>
            <a:r>
              <a:rPr lang="en-US" sz="1050" b="1" i="0" dirty="0">
                <a:solidFill>
                  <a:srgbClr val="163470"/>
                </a:solidFill>
              </a:rPr>
              <a:t>. Plasmas </a:t>
            </a:r>
            <a:r>
              <a:rPr lang="en-US" sz="1050" b="1" i="0" dirty="0" smtClean="0">
                <a:solidFill>
                  <a:srgbClr val="163470"/>
                </a:solidFill>
              </a:rPr>
              <a:t>32, </a:t>
            </a:r>
            <a:r>
              <a:rPr lang="en-US" sz="1050" b="1" i="0" dirty="0">
                <a:solidFill>
                  <a:srgbClr val="163470"/>
                </a:solidFill>
              </a:rPr>
              <a:t>023905 (2025).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255894"/>
            <a:ext cx="6578607" cy="2699057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Создан новый трехмерный код </a:t>
            </a:r>
            <a:r>
              <a:rPr lang="en-US" sz="1600" dirty="0" smtClean="0">
                <a:solidFill>
                  <a:srgbClr val="163470"/>
                </a:solidFill>
                <a:latin typeface="Calibri"/>
              </a:rPr>
              <a:t>LCODE.py 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для моделирования взаимодействия релятивистских пучков заряженных частиц с плазмой (плазменного кильватерного ускорения). В коде реализован оригинальный алгоритм подавления численных шумов, что позволяет исследовать динамику плазменной волны на рекордно больших временах. Благодаря различным моделям описания процессов, имеющих разные временные масштабы, код превосходит традиционно используемые 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PIC-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коды по быстродействию на несколько порядков.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417847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Быстрый квазистатический код для моделирования плазменного кильв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а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терного ускорения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5962" y="5300007"/>
            <a:ext cx="4607827" cy="60016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Моделирование возбуждения плазменной кильватерной волны длинной</a:t>
            </a:r>
            <a:r>
              <a:rPr kumimoji="0" lang="ru-RU" sz="11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последовательностью коротких позитронных сгустков без подавления численных шумов (</a:t>
            </a:r>
            <a:r>
              <a:rPr kumimoji="0" lang="en-US" sz="11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a) </a:t>
            </a:r>
            <a:r>
              <a:rPr kumimoji="0" lang="ru-RU" sz="11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и с подавлением </a:t>
            </a:r>
            <a:r>
              <a:rPr kumimoji="0" lang="en-US" sz="11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(b)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753527" y="251062"/>
            <a:ext cx="690256" cy="826675"/>
          </a:xfrm>
          <a:prstGeom prst="rect">
            <a:avLst/>
          </a:prstGeom>
          <a:noFill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734" y="1867434"/>
            <a:ext cx="4121019" cy="3494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7973</TotalTime>
  <Words>173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Быстрый квазистатический код для моделирования плазменного кильватерного ускорения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lot</cp:lastModifiedBy>
  <cp:revision>645</cp:revision>
  <cp:lastPrinted>2020-01-14T01:52:00Z</cp:lastPrinted>
  <dcterms:created xsi:type="dcterms:W3CDTF">2019-05-20T10:35:54Z</dcterms:created>
  <dcterms:modified xsi:type="dcterms:W3CDTF">2025-11-15T06:12:04Z</dcterms:modified>
</cp:coreProperties>
</file>