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440" r:id="rId2"/>
  </p:sldIdLst>
  <p:sldSz cx="12192000" cy="6858000"/>
  <p:notesSz cx="6805613" cy="99441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  <p15:guide id="3" orient="horz" pos="215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Rg st="1" end="31"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63470"/>
    <a:srgbClr val="FF3300"/>
    <a:srgbClr val="F43F06"/>
    <a:srgbClr val="00CC00"/>
    <a:srgbClr val="ECE890"/>
    <a:srgbClr val="B5C9F1"/>
    <a:srgbClr val="18397A"/>
    <a:srgbClr val="1B4089"/>
    <a:srgbClr val="008A3E"/>
    <a:srgbClr val="F0FA7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5332" autoAdjust="0"/>
  </p:normalViewPr>
  <p:slideViewPr>
    <p:cSldViewPr snapToGrid="0">
      <p:cViewPr varScale="1">
        <p:scale>
          <a:sx n="128" d="100"/>
          <a:sy n="128" d="100"/>
        </p:scale>
        <p:origin x="534" y="120"/>
      </p:cViewPr>
      <p:guideLst>
        <p:guide orient="horz" pos="2160"/>
        <p:guide pos="3840"/>
        <p:guide orient="horz" pos="2155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1667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9841" cy="497762"/>
          </a:xfrm>
          <a:prstGeom prst="rect">
            <a:avLst/>
          </a:prstGeom>
        </p:spPr>
        <p:txBody>
          <a:bodyPr vert="horz" lIns="91595" tIns="45798" rIns="91595" bIns="45798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4184" y="1"/>
            <a:ext cx="2949841" cy="497762"/>
          </a:xfrm>
          <a:prstGeom prst="rect">
            <a:avLst/>
          </a:prstGeom>
        </p:spPr>
        <p:txBody>
          <a:bodyPr vert="horz" lIns="91595" tIns="45798" rIns="91595" bIns="45798" rtlCol="0"/>
          <a:lstStyle>
            <a:lvl1pPr algn="r">
              <a:defRPr sz="1200"/>
            </a:lvl1pPr>
          </a:lstStyle>
          <a:p>
            <a:fld id="{CE29251B-1858-4AD5-9EA0-DC4B5B393A0E}" type="datetimeFigureOut">
              <a:rPr lang="ru-RU" smtClean="0"/>
              <a:pPr/>
              <a:t>27.11.2025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88900" y="746125"/>
            <a:ext cx="6627813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95" tIns="45798" rIns="91595" bIns="45798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0244" y="4723170"/>
            <a:ext cx="5445126" cy="4475083"/>
          </a:xfrm>
          <a:prstGeom prst="rect">
            <a:avLst/>
          </a:prstGeom>
        </p:spPr>
        <p:txBody>
          <a:bodyPr vert="horz" lIns="91595" tIns="45798" rIns="91595" bIns="45798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4749"/>
            <a:ext cx="2949841" cy="497761"/>
          </a:xfrm>
          <a:prstGeom prst="rect">
            <a:avLst/>
          </a:prstGeom>
        </p:spPr>
        <p:txBody>
          <a:bodyPr vert="horz" lIns="91595" tIns="45798" rIns="91595" bIns="45798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4184" y="9444749"/>
            <a:ext cx="2949841" cy="497761"/>
          </a:xfrm>
          <a:prstGeom prst="rect">
            <a:avLst/>
          </a:prstGeom>
        </p:spPr>
        <p:txBody>
          <a:bodyPr vert="horz" lIns="91595" tIns="45798" rIns="91595" bIns="45798" rtlCol="0" anchor="b"/>
          <a:lstStyle>
            <a:lvl1pPr algn="r">
              <a:defRPr sz="1200"/>
            </a:lvl1pPr>
          </a:lstStyle>
          <a:p>
            <a:fld id="{1D82E099-6EB9-476F-A11A-21E927E2E52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87248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01526" y="1880317"/>
            <a:ext cx="9766479" cy="2099257"/>
          </a:xfrm>
        </p:spPr>
        <p:txBody>
          <a:bodyPr anchor="b"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Tx/>
              <a:buSzTx/>
              <a:buFontTx/>
              <a:buNone/>
              <a:tabLst/>
              <a:defRPr sz="4400"/>
            </a:lvl1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tabLst/>
              <a:defRPr/>
            </a:pP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27280" y="4413407"/>
            <a:ext cx="10547799" cy="1655762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cxnSp>
        <p:nvCxnSpPr>
          <p:cNvPr id="8" name="Прямая соединительная линия 7"/>
          <p:cNvCxnSpPr/>
          <p:nvPr userDrawn="1"/>
        </p:nvCxnSpPr>
        <p:spPr>
          <a:xfrm>
            <a:off x="8340957" y="868753"/>
            <a:ext cx="3866283" cy="15092"/>
          </a:xfrm>
          <a:prstGeom prst="line">
            <a:avLst/>
          </a:prstGeom>
          <a:ln w="28575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 userDrawn="1"/>
        </p:nvCxnSpPr>
        <p:spPr>
          <a:xfrm>
            <a:off x="5" y="876299"/>
            <a:ext cx="885825" cy="0"/>
          </a:xfrm>
          <a:prstGeom prst="line">
            <a:avLst/>
          </a:prstGeom>
          <a:ln w="28575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рямоугольник 10"/>
          <p:cNvSpPr/>
          <p:nvPr userDrawn="1"/>
        </p:nvSpPr>
        <p:spPr>
          <a:xfrm>
            <a:off x="0" y="6492240"/>
            <a:ext cx="12192000" cy="365760"/>
          </a:xfrm>
          <a:prstGeom prst="rect">
            <a:avLst/>
          </a:prstGeom>
          <a:solidFill>
            <a:srgbClr val="1B40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/>
          <p:cNvSpPr txBox="1"/>
          <p:nvPr userDrawn="1"/>
        </p:nvSpPr>
        <p:spPr>
          <a:xfrm>
            <a:off x="1949395" y="691634"/>
            <a:ext cx="63915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rgbClr val="1B408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Сибирское отделение Российской академии наук</a:t>
            </a:r>
          </a:p>
        </p:txBody>
      </p:sp>
      <p:pic>
        <p:nvPicPr>
          <p:cNvPr id="13" name="Рисунок 1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5854" y="505562"/>
            <a:ext cx="756865" cy="74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31029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02197-A36F-47E6-BE32-E303756AC480}" type="datetime1">
              <a:rPr lang="ru-RU" smtClean="0"/>
              <a:pPr/>
              <a:t>27.11.2025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0581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3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F463C-CDD0-4E8F-BEFA-9741EA96CC46}" type="datetime1">
              <a:rPr lang="ru-RU" smtClean="0"/>
              <a:pPr/>
              <a:t>27.11.2025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9281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1246"/>
          </a:xfrm>
        </p:spPr>
        <p:txBody>
          <a:bodyPr/>
          <a:lstStyle>
            <a:lvl1pPr>
              <a:defRPr sz="4400" b="1"/>
            </a:lvl1pPr>
          </a:lstStyle>
          <a:p>
            <a:pPr>
              <a:lnSpc>
                <a:spcPct val="130000"/>
              </a:lnSpc>
              <a:spcAft>
                <a:spcPts val="1800"/>
              </a:spcAft>
            </a:pPr>
            <a:endParaRPr lang="ru-RU" sz="3600" dirty="0">
              <a:solidFill>
                <a:srgbClr val="18397A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6E91F-E900-459C-A1E8-AECCDFC75A7C}" type="datetime1">
              <a:rPr lang="ru-RU" smtClean="0"/>
              <a:pPr/>
              <a:t>27.11.2025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7" name="Рисунок 6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8" name="Прямая соединительная линия 7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283723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49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49" y="4589471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F3A7D-C416-4D5C-BEB9-4425ED7004C9}" type="datetime1">
              <a:rPr lang="ru-RU" smtClean="0"/>
              <a:pPr/>
              <a:t>27.11.2025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68515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1246"/>
          </a:xfrm>
        </p:spPr>
        <p:txBody>
          <a:bodyPr/>
          <a:lstStyle>
            <a:lvl1pPr>
              <a:defRPr sz="4400" b="1"/>
            </a:lvl1pPr>
          </a:lstStyle>
          <a:p>
            <a:pPr>
              <a:lnSpc>
                <a:spcPct val="130000"/>
              </a:lnSpc>
              <a:spcAft>
                <a:spcPts val="1800"/>
              </a:spcAft>
            </a:pPr>
            <a:endParaRPr lang="ru-RU" sz="3600" dirty="0">
              <a:solidFill>
                <a:srgbClr val="18397A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0" name="Дата 3"/>
          <p:cNvSpPr>
            <a:spLocks noGrp="1"/>
          </p:cNvSpPr>
          <p:nvPr>
            <p:ph type="dt" sz="half" idx="10"/>
          </p:nvPr>
        </p:nvSpPr>
        <p:spPr>
          <a:xfrm>
            <a:off x="838200" y="6356358"/>
            <a:ext cx="2743200" cy="365125"/>
          </a:xfrm>
        </p:spPr>
        <p:txBody>
          <a:bodyPr/>
          <a:lstStyle/>
          <a:p>
            <a:fld id="{51609B3F-C195-44F7-A3A0-7C709B132E91}" type="datetime1">
              <a:rPr lang="ru-RU" smtClean="0"/>
              <a:pPr/>
              <a:t>27.11.2025</a:t>
            </a:fld>
            <a:endParaRPr lang="ru-RU"/>
          </a:p>
        </p:txBody>
      </p:sp>
      <p:sp>
        <p:nvSpPr>
          <p:cNvPr id="11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038600" y="6356358"/>
            <a:ext cx="4114800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12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610600" y="6356358"/>
            <a:ext cx="2743200" cy="365125"/>
          </a:xfrm>
        </p:spPr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13" name="Рисунок 1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14" name="Прямая соединительная линия 13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Объект 2"/>
          <p:cNvSpPr>
            <a:spLocks noGrp="1"/>
          </p:cNvSpPr>
          <p:nvPr>
            <p:ph idx="13"/>
          </p:nvPr>
        </p:nvSpPr>
        <p:spPr>
          <a:xfrm>
            <a:off x="838203" y="1800912"/>
            <a:ext cx="5010665" cy="4351338"/>
          </a:xfrm>
        </p:spPr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17" name="Объект 2"/>
          <p:cNvSpPr>
            <a:spLocks noGrp="1"/>
          </p:cNvSpPr>
          <p:nvPr>
            <p:ph idx="14"/>
          </p:nvPr>
        </p:nvSpPr>
        <p:spPr>
          <a:xfrm>
            <a:off x="6248941" y="1800912"/>
            <a:ext cx="5104865" cy="4351338"/>
          </a:xfrm>
        </p:spPr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293169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3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97A76-B6F5-4FDC-8567-F7A3644CFB61}" type="datetime1">
              <a:rPr lang="ru-RU" smtClean="0"/>
              <a:pPr/>
              <a:t>27.11.2025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15979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CB5EE-DA7F-437D-8311-4E7EB9AB0342}" type="datetime1">
              <a:rPr lang="ru-RU" smtClean="0"/>
              <a:pPr/>
              <a:t>27.11.2025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21751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7" name="Прямая соединительная линия 6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904228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2F43A-DB89-49F5-B935-D9C310B01F4C}" type="datetime1">
              <a:rPr lang="ru-RU" smtClean="0"/>
              <a:pPr/>
              <a:t>27.11.2025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908212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8DF59-95A2-4F24-875A-203E0D626C22}" type="datetime1">
              <a:rPr lang="ru-RU" smtClean="0"/>
              <a:pPr/>
              <a:t>27.11.2025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67138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3A5067-C6A7-4832-B49B-CFC8B49033E9}" type="datetime1">
              <a:rPr lang="ru-RU" smtClean="0"/>
              <a:pPr/>
              <a:t>27.11.2025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8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26801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E6F39FA-1456-4AEA-A082-130B38B49F0B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Заголовок 3"/>
          <p:cNvSpPr txBox="1">
            <a:spLocks/>
          </p:cNvSpPr>
          <p:nvPr/>
        </p:nvSpPr>
        <p:spPr bwMode="auto">
          <a:xfrm>
            <a:off x="1794712" y="246987"/>
            <a:ext cx="10270067" cy="10583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8" tIns="45719" rIns="91438" bIns="45719" numCol="1" anchor="ctr" anchorCtr="0" compatLnSpc="1">
            <a:prstTxWarp prst="textNoShape">
              <a:avLst/>
            </a:prstTxWarp>
          </a:bodyPr>
          <a:lstStyle>
            <a:lvl1pPr marL="903288" indent="0" algn="l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lvl="0">
              <a:defRPr/>
            </a:pPr>
            <a:r>
              <a:rPr lang="ru-RU" sz="2400" dirty="0">
                <a:solidFill>
                  <a:srgbClr val="5B9BD5">
                    <a:lumMod val="50000"/>
                  </a:srgbClr>
                </a:solidFill>
                <a:latin typeface="Calibri"/>
              </a:rPr>
              <a:t>Федеральное государственное бюджетное учреждение науки Институт ядерной физики им. Г.И. Будкера СО РАН (ИЯФ СО РАН</a:t>
            </a:r>
            <a:r>
              <a:rPr lang="ru-RU" sz="2400" dirty="0" smtClean="0">
                <a:solidFill>
                  <a:srgbClr val="5B9BD5">
                    <a:lumMod val="50000"/>
                  </a:srgbClr>
                </a:solidFill>
                <a:latin typeface="Calibri"/>
              </a:rPr>
              <a:t>) и НГУ</a:t>
            </a:r>
            <a:endParaRPr kumimoji="0" lang="ru-RU" sz="24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8090559" y="1656894"/>
            <a:ext cx="3783282" cy="523218"/>
          </a:xfrm>
          <a:prstGeom prst="rect">
            <a:avLst/>
          </a:prstGeom>
        </p:spPr>
        <p:txBody>
          <a:bodyPr wrap="square" lIns="91438" tIns="45719" rIns="91438" bIns="45719">
            <a:spAutoFit/>
          </a:bodyPr>
          <a:lstStyle/>
          <a:p>
            <a:pPr lvl="0" algn="just">
              <a:defRPr/>
            </a:pPr>
            <a:r>
              <a:rPr kumimoji="0" lang="ru-RU" sz="1400" b="1" i="1" u="none" strike="noStrike" kern="1200" cap="none" spc="0" normalizeH="0" baseline="0" noProof="0" dirty="0" smtClean="0">
                <a:ln>
                  <a:noFill/>
                </a:ln>
                <a:solidFill>
                  <a:srgbClr val="1B4089"/>
                </a:solidFill>
                <a:effectLst/>
                <a:uLnTx/>
                <a:uFillTx/>
                <a:latin typeface="Calibri"/>
                <a:ea typeface="Verdana" pitchFamily="34" charset="0"/>
                <a:cs typeface="+mn-cs"/>
              </a:rPr>
              <a:t>Авторы</a:t>
            </a:r>
            <a:r>
              <a:rPr lang="ru-RU" sz="1400" b="1" i="1" dirty="0" smtClean="0">
                <a:solidFill>
                  <a:srgbClr val="1B4089"/>
                </a:solidFill>
                <a:ea typeface="Verdana" pitchFamily="34" charset="0"/>
              </a:rPr>
              <a:t>: </a:t>
            </a:r>
            <a:r>
              <a:rPr lang="ru-RU" sz="1400" b="1" i="1" dirty="0">
                <a:solidFill>
                  <a:srgbClr val="1B4089"/>
                </a:solidFill>
                <a:latin typeface="Calibri"/>
                <a:ea typeface="Verdana" pitchFamily="34" charset="0"/>
              </a:rPr>
              <a:t>Дейчули П.П., Бруль А.В., Дейчули Н.П., Куликова Д.А.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63538" y="6104825"/>
            <a:ext cx="10890262" cy="577079"/>
          </a:xfrm>
          <a:prstGeom prst="rect">
            <a:avLst/>
          </a:prstGeom>
        </p:spPr>
        <p:txBody>
          <a:bodyPr wrap="square" lIns="91438" tIns="45719" rIns="91438" bIns="45719">
            <a:spAutoFit/>
          </a:bodyPr>
          <a:lstStyle>
            <a:defPPr>
              <a:defRPr lang="ru-RU"/>
            </a:defPPr>
            <a:lvl1pPr marL="171450" lvl="0" indent="-171450"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ü"/>
              <a:defRPr sz="900" i="1"/>
            </a:lvl1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0AD47">
                  <a:lumMod val="75000"/>
                </a:srgbClr>
              </a:buClr>
              <a:buSzTx/>
              <a:buFont typeface="Wingdings" panose="05000000000000000000" pitchFamily="2" charset="2"/>
              <a:buNone/>
              <a:tabLst/>
              <a:defRPr/>
            </a:pPr>
            <a:endParaRPr kumimoji="0" lang="ru-RU" sz="1050" b="1" i="0" u="none" strike="noStrike" kern="1200" cap="none" spc="0" normalizeH="0" baseline="0" noProof="0" dirty="0">
              <a:ln>
                <a:noFill/>
              </a:ln>
              <a:solidFill>
                <a:srgbClr val="16347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lvl="0" indent="0" algn="just">
              <a:buClr>
                <a:srgbClr val="70AD47">
                  <a:lumMod val="75000"/>
                </a:srgbClr>
              </a:buClr>
              <a:buNone/>
              <a:defRPr/>
            </a:pPr>
            <a:r>
              <a:rPr kumimoji="0" lang="ru-RU" sz="1050" b="1" i="0" u="none" strike="noStrike" kern="1200" cap="none" spc="0" normalizeH="0" baseline="0" noProof="0" dirty="0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Публикации</a:t>
            </a:r>
            <a:r>
              <a:rPr lang="ru-RU" sz="1050" b="1" i="0" dirty="0">
                <a:solidFill>
                  <a:srgbClr val="163470"/>
                </a:solidFill>
              </a:rPr>
              <a:t>: </a:t>
            </a:r>
            <a:r>
              <a:rPr lang="ru-RU" sz="1050" b="1" i="0" dirty="0">
                <a:solidFill>
                  <a:srgbClr val="163470"/>
                </a:solidFill>
                <a:latin typeface="Calibri"/>
              </a:rPr>
              <a:t>Двухкоординатная доплеровская спектроскопия пучка быстрых атомов водорода для измерения угловой расходимости. DOI: 10.34854/ICPAF.52.2025.1.1.090. В книге</a:t>
            </a:r>
            <a:r>
              <a:rPr lang="ru-RU" sz="1050" b="1" i="0" dirty="0" smtClean="0">
                <a:solidFill>
                  <a:srgbClr val="163470"/>
                </a:solidFill>
                <a:latin typeface="Calibri"/>
              </a:rPr>
              <a:t>:</a:t>
            </a:r>
            <a:br>
              <a:rPr lang="ru-RU" sz="1050" b="1" i="0" dirty="0" smtClean="0">
                <a:solidFill>
                  <a:srgbClr val="163470"/>
                </a:solidFill>
                <a:latin typeface="Calibri"/>
              </a:rPr>
            </a:br>
            <a:r>
              <a:rPr lang="ru-RU" sz="1050" b="1" i="0" dirty="0" smtClean="0">
                <a:solidFill>
                  <a:srgbClr val="163470"/>
                </a:solidFill>
                <a:latin typeface="Calibri"/>
              </a:rPr>
              <a:t> </a:t>
            </a:r>
            <a:r>
              <a:rPr lang="ru-RU" sz="1050" b="1" i="0" dirty="0">
                <a:solidFill>
                  <a:srgbClr val="163470"/>
                </a:solidFill>
                <a:latin typeface="Calibri"/>
              </a:rPr>
              <a:t>LII Международная Звенигородская конференция по физике плазмы и управляемому термоядерному синтезу. Сборник тезисов докладов. Москва, 2025, </a:t>
            </a:r>
            <a:r>
              <a:rPr lang="en-US" sz="1050" b="1" i="0" dirty="0">
                <a:solidFill>
                  <a:srgbClr val="163470"/>
                </a:solidFill>
                <a:latin typeface="Calibri"/>
              </a:rPr>
              <a:t>c</a:t>
            </a:r>
            <a:r>
              <a:rPr lang="ru-RU" sz="1050" b="1" i="0" dirty="0" smtClean="0">
                <a:solidFill>
                  <a:srgbClr val="163470"/>
                </a:solidFill>
                <a:latin typeface="Calibri"/>
              </a:rPr>
              <a:t>.131</a:t>
            </a:r>
            <a:r>
              <a:rPr lang="en-US" sz="1050" b="1" i="0">
                <a:solidFill>
                  <a:srgbClr val="163470"/>
                </a:solidFill>
                <a:latin typeface="Calibri"/>
              </a:rPr>
              <a:t>.</a:t>
            </a:r>
            <a:endParaRPr lang="ru-RU" sz="1050" b="1" i="0" dirty="0">
              <a:solidFill>
                <a:srgbClr val="163470"/>
              </a:solidFill>
              <a:latin typeface="Calibri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542021" y="2265995"/>
            <a:ext cx="7443548" cy="3927660"/>
          </a:xfrm>
          <a:prstGeom prst="rect">
            <a:avLst/>
          </a:prstGeom>
          <a:noFill/>
        </p:spPr>
        <p:txBody>
          <a:bodyPr vert="horz" lIns="91438" tIns="45719" rIns="91438" bIns="45719" rtlCol="0" anchor="ctr">
            <a:noAutofit/>
          </a:bodyPr>
          <a:lstStyle>
            <a:defPPr>
              <a:defRPr lang="ru-RU"/>
            </a:defPPr>
            <a:lvl1pPr marL="171450" lvl="0" indent="-171450" algn="just">
              <a:spcBef>
                <a:spcPts val="600"/>
              </a:spcBef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§"/>
              <a:defRPr sz="1300">
                <a:solidFill>
                  <a:schemeClr val="accent6"/>
                </a:solidFill>
                <a:latin typeface="+mj-lt"/>
              </a:defRPr>
            </a:lvl1pPr>
          </a:lstStyle>
          <a:p>
            <a:pPr marL="0" indent="0">
              <a:spcBef>
                <a:spcPts val="0"/>
              </a:spcBef>
              <a:buNone/>
            </a:pPr>
            <a:r>
              <a:rPr lang="ru-RU" sz="1600" dirty="0" smtClean="0">
                <a:solidFill>
                  <a:srgbClr val="163470"/>
                </a:solidFill>
                <a:latin typeface="+mn-lt"/>
              </a:rPr>
              <a:t>        Мощные </a:t>
            </a:r>
            <a:r>
              <a:rPr lang="ru-RU" sz="1600" dirty="0">
                <a:solidFill>
                  <a:srgbClr val="163470"/>
                </a:solidFill>
                <a:latin typeface="+mn-lt"/>
              </a:rPr>
              <a:t>атомарные пучки для нагрева термоядерной плазмы чаще получают в </a:t>
            </a:r>
            <a:r>
              <a:rPr lang="ru-RU" sz="1600" dirty="0" smtClean="0">
                <a:solidFill>
                  <a:srgbClr val="163470"/>
                </a:solidFill>
                <a:latin typeface="+mn-lt"/>
              </a:rPr>
              <a:t>ионно-оптической системе </a:t>
            </a:r>
            <a:r>
              <a:rPr lang="ru-RU" sz="1600" dirty="0">
                <a:solidFill>
                  <a:srgbClr val="163470"/>
                </a:solidFill>
                <a:latin typeface="+mn-lt"/>
              </a:rPr>
              <a:t>с щелевой </a:t>
            </a:r>
            <a:r>
              <a:rPr lang="ru-RU" sz="1600" dirty="0" smtClean="0">
                <a:solidFill>
                  <a:srgbClr val="163470"/>
                </a:solidFill>
                <a:latin typeface="+mn-lt"/>
              </a:rPr>
              <a:t>структурой, они </a:t>
            </a:r>
            <a:r>
              <a:rPr lang="ru-RU" sz="1600" dirty="0">
                <a:solidFill>
                  <a:srgbClr val="163470"/>
                </a:solidFill>
                <a:latin typeface="+mn-lt"/>
              </a:rPr>
              <a:t>имеют различные угловые расходимости по осям вдоль и поперек щелей. Контактные методы измерения расходимостей почти неприменимы для мощных пучков большой длительности. В </a:t>
            </a:r>
            <a:r>
              <a:rPr lang="ru-RU" sz="1600" dirty="0" smtClean="0">
                <a:solidFill>
                  <a:srgbClr val="163470"/>
                </a:solidFill>
                <a:latin typeface="+mn-lt"/>
              </a:rPr>
              <a:t>принципе, </a:t>
            </a:r>
            <a:r>
              <a:rPr lang="ru-RU" sz="1600" dirty="0" smtClean="0">
                <a:solidFill>
                  <a:srgbClr val="163470"/>
                </a:solidFill>
                <a:latin typeface="+mn-lt"/>
              </a:rPr>
              <a:t>расходимость можно измерять по уширению </a:t>
            </a:r>
            <a:r>
              <a:rPr lang="ru-RU" sz="1600" dirty="0">
                <a:solidFill>
                  <a:srgbClr val="163470"/>
                </a:solidFill>
                <a:latin typeface="+mn-lt"/>
              </a:rPr>
              <a:t>линий </a:t>
            </a:r>
            <a:r>
              <a:rPr lang="en-US" sz="1600" dirty="0">
                <a:solidFill>
                  <a:srgbClr val="163470"/>
                </a:solidFill>
                <a:latin typeface="+mn-lt"/>
              </a:rPr>
              <a:t>D</a:t>
            </a:r>
            <a:r>
              <a:rPr lang="ru-RU" sz="1600" dirty="0">
                <a:solidFill>
                  <a:srgbClr val="163470"/>
                </a:solidFill>
                <a:latin typeface="+mn-lt"/>
              </a:rPr>
              <a:t>-альфа в спектре пучка. </a:t>
            </a:r>
            <a:r>
              <a:rPr lang="ru-RU" sz="1600" dirty="0" smtClean="0">
                <a:solidFill>
                  <a:srgbClr val="163470"/>
                </a:solidFill>
                <a:latin typeface="+mn-lt"/>
              </a:rPr>
              <a:t>Однако, </a:t>
            </a:r>
            <a:r>
              <a:rPr lang="ru-RU" sz="1600" dirty="0">
                <a:solidFill>
                  <a:srgbClr val="163470"/>
                </a:solidFill>
                <a:latin typeface="+mn-lt"/>
              </a:rPr>
              <a:t>в уширение </a:t>
            </a:r>
            <a:r>
              <a:rPr lang="ru-RU" sz="1600" dirty="0" smtClean="0">
                <a:solidFill>
                  <a:srgbClr val="163470"/>
                </a:solidFill>
                <a:latin typeface="+mn-lt"/>
              </a:rPr>
              <a:t>дают </a:t>
            </a:r>
            <a:r>
              <a:rPr lang="ru-RU" sz="1600" dirty="0">
                <a:solidFill>
                  <a:srgbClr val="163470"/>
                </a:solidFill>
                <a:latin typeface="+mn-lt"/>
              </a:rPr>
              <a:t>вклад несколько </a:t>
            </a:r>
            <a:r>
              <a:rPr lang="ru-RU" sz="1600" dirty="0" smtClean="0">
                <a:solidFill>
                  <a:srgbClr val="163470"/>
                </a:solidFill>
                <a:latin typeface="+mn-lt"/>
              </a:rPr>
              <a:t>факторов, </a:t>
            </a:r>
            <a:r>
              <a:rPr lang="ru-RU" sz="1600" dirty="0">
                <a:solidFill>
                  <a:srgbClr val="163470"/>
                </a:solidFill>
                <a:latin typeface="+mn-lt"/>
              </a:rPr>
              <a:t>среди которых собственно угловая расходимость часто является не самым значимым и трудно выделяемым. </a:t>
            </a:r>
            <a:endParaRPr lang="en-US" sz="1600" dirty="0" smtClean="0">
              <a:solidFill>
                <a:srgbClr val="163470"/>
              </a:solidFill>
              <a:latin typeface="+mn-lt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1600" dirty="0">
                <a:solidFill>
                  <a:srgbClr val="163470"/>
                </a:solidFill>
                <a:latin typeface="+mn-lt"/>
              </a:rPr>
              <a:t> </a:t>
            </a:r>
            <a:r>
              <a:rPr lang="en-US" sz="1600" dirty="0" smtClean="0">
                <a:solidFill>
                  <a:srgbClr val="163470"/>
                </a:solidFill>
                <a:latin typeface="+mn-lt"/>
              </a:rPr>
              <a:t>       </a:t>
            </a:r>
            <a:r>
              <a:rPr lang="ru-RU" sz="1600" dirty="0" smtClean="0">
                <a:solidFill>
                  <a:srgbClr val="163470"/>
                </a:solidFill>
                <a:latin typeface="+mn-lt"/>
              </a:rPr>
              <a:t>Предложенная </a:t>
            </a:r>
            <a:r>
              <a:rPr lang="ru-RU" sz="1600" dirty="0">
                <a:solidFill>
                  <a:srgbClr val="163470"/>
                </a:solidFill>
                <a:latin typeface="+mn-lt"/>
              </a:rPr>
              <a:t>идея двухкоординатной доплеровской спектроскопии заключается в измерении разности уширения линий фракций пучка при их одновременном наблюдении параллельно и перпендикулярно щелям ИОС. Показано, что при измерении разностного фактора уширения линий (см. рисунок </a:t>
            </a:r>
            <a:r>
              <a:rPr lang="ru-RU" sz="1600" dirty="0" smtClean="0">
                <a:solidFill>
                  <a:srgbClr val="163470"/>
                </a:solidFill>
                <a:latin typeface="+mn-lt"/>
              </a:rPr>
              <a:t>1, снизу) </a:t>
            </a:r>
            <a:r>
              <a:rPr lang="ru-RU" sz="1600" dirty="0">
                <a:solidFill>
                  <a:srgbClr val="163470"/>
                </a:solidFill>
                <a:latin typeface="+mn-lt"/>
              </a:rPr>
              <a:t>одинаковые слагаемые, такие как температура, фокусировка, нестабильность ускоряющего напряжения удается исключить, что позволяет выделить критически важный фактор – поперечную угловую расходимость. Предложенная диагностика успешно опробована </a:t>
            </a:r>
            <a:r>
              <a:rPr lang="ru-RU" sz="1600" dirty="0" smtClean="0">
                <a:solidFill>
                  <a:srgbClr val="163470"/>
                </a:solidFill>
                <a:latin typeface="+mn-lt"/>
              </a:rPr>
              <a:t>инжекторе, </a:t>
            </a:r>
            <a:r>
              <a:rPr lang="ru-RU" sz="1600" dirty="0">
                <a:solidFill>
                  <a:srgbClr val="163470"/>
                </a:solidFill>
                <a:latin typeface="+mn-lt"/>
              </a:rPr>
              <a:t>показанном на рисунке </a:t>
            </a:r>
            <a:r>
              <a:rPr lang="ru-RU" sz="1600" dirty="0" smtClean="0">
                <a:solidFill>
                  <a:srgbClr val="163470"/>
                </a:solidFill>
                <a:latin typeface="+mn-lt"/>
              </a:rPr>
              <a:t> 1 сверху</a:t>
            </a:r>
            <a:r>
              <a:rPr lang="ru-RU" sz="1600" dirty="0" smtClean="0">
                <a:solidFill>
                  <a:srgbClr val="163470"/>
                </a:solidFill>
                <a:latin typeface="+mn-lt"/>
              </a:rPr>
              <a:t>. </a:t>
            </a:r>
            <a:endParaRPr lang="ru-RU" sz="1600" dirty="0">
              <a:solidFill>
                <a:srgbClr val="163470"/>
              </a:solidFill>
              <a:latin typeface="+mn-lt"/>
            </a:endParaRPr>
          </a:p>
        </p:txBody>
      </p:sp>
      <p:sp>
        <p:nvSpPr>
          <p:cNvPr id="9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219247" y="1168549"/>
            <a:ext cx="9931400" cy="840230"/>
          </a:xfr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800" b="1" dirty="0" smtClean="0">
                <a:solidFill>
                  <a:srgbClr val="163470"/>
                </a:solidFill>
                <a:latin typeface="+mn-lt"/>
                <a:ea typeface="+mn-ea"/>
                <a:cs typeface="+mn-cs"/>
              </a:rPr>
              <a:t>Предложена </a:t>
            </a:r>
            <a:r>
              <a:rPr lang="ru-RU" sz="1800" b="1" dirty="0">
                <a:solidFill>
                  <a:srgbClr val="163470"/>
                </a:solidFill>
                <a:latin typeface="+mn-lt"/>
                <a:ea typeface="+mn-ea"/>
                <a:cs typeface="+mn-cs"/>
              </a:rPr>
              <a:t>и применена диагностика двухкоординатной доплеровской спектроскопии для бесконтактного измерения угловой расходимости атомарного пучка инжекторов </a:t>
            </a:r>
            <a:r>
              <a:rPr lang="ru-RU" sz="1800" b="1" dirty="0" smtClean="0">
                <a:solidFill>
                  <a:srgbClr val="163470"/>
                </a:solidFill>
                <a:latin typeface="+mn-lt"/>
                <a:ea typeface="+mn-ea"/>
                <a:cs typeface="+mn-cs"/>
              </a:rPr>
              <a:t>с </a:t>
            </a:r>
            <a:r>
              <a:rPr lang="ru-RU" sz="1800" b="1" dirty="0">
                <a:solidFill>
                  <a:srgbClr val="163470"/>
                </a:solidFill>
                <a:latin typeface="+mn-lt"/>
                <a:ea typeface="+mn-ea"/>
                <a:cs typeface="+mn-cs"/>
              </a:rPr>
              <a:t>щелевой ионно-оптической системой</a:t>
            </a:r>
            <a:r>
              <a:rPr lang="ru-RU" sz="1800" b="1" dirty="0" smtClean="0"/>
              <a:t>.</a:t>
            </a:r>
            <a:endParaRPr lang="ru-RU" sz="1800" b="1" dirty="0">
              <a:solidFill>
                <a:srgbClr val="16347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71687" name="Rectangle 7"/>
          <p:cNvSpPr>
            <a:spLocks noChangeArrowheads="1"/>
          </p:cNvSpPr>
          <p:nvPr/>
        </p:nvSpPr>
        <p:spPr bwMode="auto">
          <a:xfrm>
            <a:off x="0" y="-184664"/>
            <a:ext cx="184727" cy="369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8" tIns="45719" rIns="91438" bIns="45719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23933" y="5593493"/>
            <a:ext cx="4118088" cy="600162"/>
          </a:xfrm>
          <a:prstGeom prst="rect">
            <a:avLst/>
          </a:prstGeom>
          <a:noFill/>
        </p:spPr>
        <p:txBody>
          <a:bodyPr wrap="square" lIns="91438" tIns="45719" rIns="91438" bIns="45719" rtlCol="0">
            <a:spAutoFit/>
          </a:bodyPr>
          <a:lstStyle/>
          <a:p>
            <a:pPr lvl="0" algn="ctr">
              <a:defRPr/>
            </a:pPr>
            <a:r>
              <a:rPr lang="ru-RU" sz="1100" dirty="0" smtClean="0">
                <a:solidFill>
                  <a:srgbClr val="163470"/>
                </a:solidFill>
              </a:rPr>
              <a:t>Сверху: </a:t>
            </a:r>
            <a:r>
              <a:rPr lang="ru-RU" sz="1100" dirty="0">
                <a:solidFill>
                  <a:srgbClr val="163470"/>
                </a:solidFill>
              </a:rPr>
              <a:t>инжектор 1.7 МВт пучка атомов водорода. </a:t>
            </a:r>
            <a:r>
              <a:rPr lang="ru-RU" sz="1100" dirty="0" smtClean="0">
                <a:solidFill>
                  <a:srgbClr val="163470"/>
                </a:solidFill>
              </a:rPr>
              <a:t>Снизу: линия доплеровского </a:t>
            </a:r>
            <a:r>
              <a:rPr lang="ru-RU" sz="1100" dirty="0">
                <a:solidFill>
                  <a:srgbClr val="163470"/>
                </a:solidFill>
              </a:rPr>
              <a:t>спектра водорода при наблюдении вдоль (красная) и поперек щелей ИОС (зеленая кривая).</a:t>
            </a:r>
          </a:p>
        </p:txBody>
      </p:sp>
      <p:pic>
        <p:nvPicPr>
          <p:cNvPr id="17" name="Picture 2" descr="D:\Архив\Лого ИЯФ\++ logo BINP new bold blue Прозрачный.gif"/>
          <p:cNvPicPr>
            <a:picLocks noChangeAspect="1" noChangeArrowheads="1"/>
          </p:cNvPicPr>
          <p:nvPr/>
        </p:nvPicPr>
        <p:blipFill>
          <a:blip r:embed="rId2"/>
          <a:stretch/>
        </p:blipFill>
        <p:spPr bwMode="auto">
          <a:xfrm>
            <a:off x="753527" y="251062"/>
            <a:ext cx="690256" cy="826675"/>
          </a:xfrm>
          <a:prstGeom prst="rect">
            <a:avLst/>
          </a:prstGeom>
          <a:noFill/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8825" y="1918503"/>
            <a:ext cx="2166113" cy="1633446"/>
          </a:xfrm>
          <a:prstGeom prst="rect">
            <a:avLst/>
          </a:prstGeom>
        </p:spPr>
      </p:pic>
      <p:grpSp>
        <p:nvGrpSpPr>
          <p:cNvPr id="12" name="Группа 11"/>
          <p:cNvGrpSpPr/>
          <p:nvPr/>
        </p:nvGrpSpPr>
        <p:grpSpPr>
          <a:xfrm>
            <a:off x="1219247" y="3616076"/>
            <a:ext cx="2325691" cy="2000500"/>
            <a:chOff x="1511280" y="3586096"/>
            <a:chExt cx="2088156" cy="1911546"/>
          </a:xfrm>
        </p:grpSpPr>
        <p:pic>
          <p:nvPicPr>
            <p:cNvPr id="16" name="Рисунок 15"/>
            <p:cNvPicPr/>
            <p:nvPr/>
          </p:nvPicPr>
          <p:blipFill>
            <a:blip r:embed="rId4"/>
            <a:stretch>
              <a:fillRect/>
            </a:stretch>
          </p:blipFill>
          <p:spPr>
            <a:xfrm>
              <a:off x="1643969" y="3586096"/>
              <a:ext cx="1955467" cy="1788859"/>
            </a:xfrm>
            <a:prstGeom prst="rect">
              <a:avLst/>
            </a:prstGeom>
          </p:spPr>
        </p:pic>
        <p:sp>
          <p:nvSpPr>
            <p:cNvPr id="11" name="TextBox 10"/>
            <p:cNvSpPr txBox="1"/>
            <p:nvPr/>
          </p:nvSpPr>
          <p:spPr>
            <a:xfrm>
              <a:off x="2298861" y="5312976"/>
              <a:ext cx="984089" cy="1846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600" dirty="0" smtClean="0"/>
                <a:t>Wavelength, nm </a:t>
              </a:r>
              <a:endParaRPr lang="ru-RU" sz="600" dirty="0"/>
            </a:p>
          </p:txBody>
        </p:sp>
        <p:sp>
          <p:nvSpPr>
            <p:cNvPr id="18" name="TextBox 17"/>
            <p:cNvSpPr txBox="1"/>
            <p:nvPr/>
          </p:nvSpPr>
          <p:spPr>
            <a:xfrm rot="16200000">
              <a:off x="1111568" y="4261316"/>
              <a:ext cx="984089" cy="1846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600" dirty="0" smtClean="0"/>
                <a:t>Intensity, counts</a:t>
              </a:r>
              <a:endParaRPr lang="ru-RU" sz="600" dirty="0"/>
            </a:p>
          </p:txBody>
        </p:sp>
      </p:grpSp>
    </p:spTree>
    <p:extLst>
      <p:ext uri="{BB962C8B-B14F-4D97-AF65-F5344CB8AC3E}">
        <p14:creationId xmlns:p14="http://schemas.microsoft.com/office/powerpoint/2010/main" val="2384803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8713</TotalTime>
  <Words>296</Words>
  <Application>Microsoft Office PowerPoint</Application>
  <PresentationFormat>Широкоэкранный</PresentationFormat>
  <Paragraphs>11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Open Sans</vt:lpstr>
      <vt:lpstr>Verdana</vt:lpstr>
      <vt:lpstr>Wingdings</vt:lpstr>
      <vt:lpstr>1_Тема Office</vt:lpstr>
      <vt:lpstr>Предложена и применена диагностика двухкоординатной доплеровской спектроскопии для бесконтактного измерения угловой расходимости атомарного пучка инжекторов с щелевой ионно-оптической системой.</vt:lpstr>
    </vt:vector>
  </TitlesOfParts>
  <Company>diakov.net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Анастасия Голышева</dc:creator>
  <cp:lastModifiedBy>Igor V. Shikhovtsev</cp:lastModifiedBy>
  <cp:revision>662</cp:revision>
  <cp:lastPrinted>2020-01-14T01:52:00Z</cp:lastPrinted>
  <dcterms:created xsi:type="dcterms:W3CDTF">2019-05-20T10:35:54Z</dcterms:created>
  <dcterms:modified xsi:type="dcterms:W3CDTF">2025-11-27T03:48:53Z</dcterms:modified>
</cp:coreProperties>
</file>