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0" r:id="rId2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97A"/>
    <a:srgbClr val="163470"/>
    <a:srgbClr val="455472"/>
    <a:srgbClr val="FF3300"/>
    <a:srgbClr val="F43F06"/>
    <a:srgbClr val="00CC00"/>
    <a:srgbClr val="ECE890"/>
    <a:srgbClr val="B5C9F1"/>
    <a:srgbClr val="1B4089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332" autoAdjust="0"/>
  </p:normalViewPr>
  <p:slideViewPr>
    <p:cSldViewPr snapToGrid="0">
      <p:cViewPr varScale="1">
        <p:scale>
          <a:sx n="74" d="100"/>
          <a:sy n="74" d="100"/>
        </p:scale>
        <p:origin x="54" y="3450"/>
      </p:cViewPr>
      <p:guideLst>
        <p:guide orient="horz" pos="2160"/>
        <p:guide pos="3840"/>
        <p:guide orient="horz" pos="2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E29251B-1858-4AD5-9EA0-DC4B5B393A0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D82E099-6EB9-476F-A11A-21E927E2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40957" y="868753"/>
            <a:ext cx="3866283" cy="15092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9395" y="691634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Сибирское отделение Российской академии наук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4" y="505562"/>
            <a:ext cx="756865" cy="7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197-A36F-47E6-BE32-E303756AC480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463C-CDD0-4E8F-BEFA-9741EA96CC46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91F-E900-459C-A1E8-AECCDFC75A7C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3A7D-C416-4D5C-BEB9-4425ED7004C9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/>
          <a:p>
            <a:fld id="{51609B3F-C195-44F7-A3A0-7C709B132E91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1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A76-B6F5-4FDC-8567-F7A3644CFB61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9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B5EE-DA7F-437D-8311-4E7EB9AB0342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43A-DB89-49F5-B935-D9C310B01F4C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DF59-95A2-4F24-875A-203E0D626C22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5067-C6A7-4832-B49B-CFC8B49033E9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60" y="2605171"/>
            <a:ext cx="3219450" cy="15309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794712" y="68326"/>
            <a:ext cx="10270067" cy="10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ядерной физики им. Г.И. </a:t>
            </a:r>
            <a:r>
              <a:rPr lang="ru-RU" sz="24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Будкера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Сибирского отделения Российской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академии наук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5466" y="1576156"/>
            <a:ext cx="11189313" cy="11695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just">
              <a:defRPr/>
            </a:pP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Авторы: </a:t>
            </a:r>
            <a:r>
              <a:rPr lang="ru-RU" sz="1400" i="1" u="sng" dirty="0">
                <a:solidFill>
                  <a:srgbClr val="1B4089"/>
                </a:solidFill>
                <a:ea typeface="Verdana" pitchFamily="34" charset="0"/>
              </a:rPr>
              <a:t>ИЯФ СО РАН 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г. Новосибирск: А.М. Батраков, Е.А. </a:t>
            </a:r>
            <a:r>
              <a:rPr lang="ru-RU" sz="1400" i="1" dirty="0" err="1">
                <a:solidFill>
                  <a:srgbClr val="1B4089"/>
                </a:solidFill>
                <a:ea typeface="Verdana" pitchFamily="34" charset="0"/>
              </a:rPr>
              <a:t>Бехтенев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, М. И. Брызгунов, А.В. </a:t>
            </a:r>
            <a:r>
              <a:rPr lang="ru-RU" sz="1400" i="1" dirty="0" err="1">
                <a:solidFill>
                  <a:srgbClr val="1B4089"/>
                </a:solidFill>
                <a:ea typeface="Verdana" pitchFamily="34" charset="0"/>
              </a:rPr>
              <a:t>Бублей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, А.Д. Гончаров, К.М. Горчаков, И.А. Гусев, А.П. Денисов, Б.А. Довженко, А.А. </a:t>
            </a:r>
            <a:r>
              <a:rPr lang="ru-RU" sz="1400" i="1" dirty="0" err="1">
                <a:solidFill>
                  <a:srgbClr val="1B4089"/>
                </a:solidFill>
                <a:ea typeface="Verdana" pitchFamily="34" charset="0"/>
              </a:rPr>
              <a:t>Жариков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, Г.В. Карпов, М.Н. Кондауров, Н.С. Кремнев, В.М. Панасюк, В.В. </a:t>
            </a:r>
            <a:r>
              <a:rPr lang="ru-RU" sz="1400" i="1" dirty="0" err="1">
                <a:solidFill>
                  <a:srgbClr val="1B4089"/>
                </a:solidFill>
                <a:ea typeface="Verdana" pitchFamily="34" charset="0"/>
              </a:rPr>
              <a:t>Пархомчук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, В.А. </a:t>
            </a:r>
            <a:r>
              <a:rPr lang="ru-RU" sz="1400" i="1" dirty="0" err="1">
                <a:solidFill>
                  <a:srgbClr val="1B4089"/>
                </a:solidFill>
                <a:ea typeface="Verdana" pitchFamily="34" charset="0"/>
              </a:rPr>
              <a:t>Полухин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, А.А. </a:t>
            </a:r>
            <a:r>
              <a:rPr lang="ru-RU" sz="1400" i="1" dirty="0" err="1">
                <a:solidFill>
                  <a:srgbClr val="1B4089"/>
                </a:solidFill>
                <a:ea typeface="Verdana" pitchFamily="34" charset="0"/>
              </a:rPr>
              <a:t>Путьмаков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, В.Б. Рева, Д.В. Сеньков, М.Г. Федотов, В.А. </a:t>
            </a:r>
            <a:r>
              <a:rPr lang="ru-RU" sz="1400" i="1" dirty="0" err="1" smtClean="0">
                <a:solidFill>
                  <a:srgbClr val="1B4089"/>
                </a:solidFill>
                <a:ea typeface="Verdana" pitchFamily="34" charset="0"/>
              </a:rPr>
              <a:t>Чекавинский</a:t>
            </a:r>
            <a:endParaRPr lang="ru-RU" sz="1400" i="1" dirty="0">
              <a:solidFill>
                <a:srgbClr val="1B4089"/>
              </a:solidFill>
              <a:ea typeface="Verdana" pitchFamily="34" charset="0"/>
            </a:endParaRPr>
          </a:p>
          <a:p>
            <a:pPr lvl="0" algn="just">
              <a:defRPr/>
            </a:pPr>
            <a:r>
              <a:rPr lang="ru-RU" sz="1400" i="1" u="sng" dirty="0">
                <a:solidFill>
                  <a:srgbClr val="1B4089"/>
                </a:solidFill>
                <a:ea typeface="Verdana" pitchFamily="34" charset="0"/>
              </a:rPr>
              <a:t>ОИЯИ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 г. Дубна: А.В. Бутенко, В.А. Лебедев, И.Н. Мешков, К.Г. Осипов, Ю. В. </a:t>
            </a:r>
            <a:r>
              <a:rPr lang="ru-RU" sz="1400" i="1" dirty="0" err="1">
                <a:solidFill>
                  <a:srgbClr val="1B4089"/>
                </a:solidFill>
                <a:ea typeface="Verdana" pitchFamily="34" charset="0"/>
              </a:rPr>
              <a:t>Прокофьичев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, В.С. Шпаков, С.В. Семенов, А.С. Сергеев, Е.М. </a:t>
            </a:r>
            <a:r>
              <a:rPr lang="ru-RU" sz="1400" i="1" dirty="0" err="1">
                <a:solidFill>
                  <a:srgbClr val="1B4089"/>
                </a:solidFill>
                <a:ea typeface="Verdana" pitchFamily="34" charset="0"/>
              </a:rPr>
              <a:t>Сыресин</a:t>
            </a:r>
            <a:r>
              <a:rPr lang="ru-RU" sz="1400" i="1" dirty="0">
                <a:solidFill>
                  <a:srgbClr val="1B4089"/>
                </a:solidFill>
                <a:ea typeface="Verdana" pitchFamily="34" charset="0"/>
              </a:rPr>
              <a:t>, Р.В. Тимонин, Г. В. Трубников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830" y="6029997"/>
            <a:ext cx="5093021" cy="90024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</a:t>
            </a:r>
            <a:r>
              <a:rPr lang="ru-RU" sz="1050" b="1" i="0" dirty="0">
                <a:solidFill>
                  <a:srgbClr val="163470"/>
                </a:solidFill>
                <a:latin typeface="Calibri"/>
              </a:rPr>
              <a:t>я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sz="1050" dirty="0"/>
              <a:t>М.И. Брызгунов, А.В. </a:t>
            </a:r>
            <a:r>
              <a:rPr lang="ru-RU" sz="1050" dirty="0" err="1"/>
              <a:t>Бублей</a:t>
            </a:r>
            <a:r>
              <a:rPr lang="ru-RU" sz="1050" dirty="0"/>
              <a:t>, В.А. Лебедев, И. Н. Мешков, К.Г. Осипов, В.М. Панасюк, В.В. </a:t>
            </a:r>
            <a:r>
              <a:rPr lang="ru-RU" sz="1050" dirty="0" err="1"/>
              <a:t>Пархомчук</a:t>
            </a:r>
            <a:r>
              <a:rPr lang="ru-RU" sz="1050" dirty="0"/>
              <a:t>, Ю. В. </a:t>
            </a:r>
            <a:r>
              <a:rPr lang="ru-RU" sz="1050" dirty="0" err="1"/>
              <a:t>Прокофьичев</a:t>
            </a:r>
            <a:r>
              <a:rPr lang="ru-RU" sz="1050" dirty="0"/>
              <a:t>, В. Б. Рева, А. С. Сергеев, С. В. Семёнов, Р.В. Тимонин, В.С. Шпаков. Первые эксперименты по электронному охлаждению ионов в бустере NICA. Физика элементарных частиц и атомного ядра. (в печати)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3527" y="985225"/>
            <a:ext cx="10972585" cy="5909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/>
              <a:t>Впервые в России электронное охлаждение тяжелых ионов было успешно использовано для увеличения эффективности экспериментов в области физики барионной материи</a:t>
            </a:r>
            <a:endParaRPr lang="ru-RU" sz="1800" b="1" dirty="0">
              <a:solidFill>
                <a:srgbClr val="18397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D:\Архив\Лого ИЯФ\++ logo BINP new bold blue Прозрачный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7" y="60336"/>
            <a:ext cx="690256" cy="8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64BFBE-718E-4752-A019-5CA02D421BB5}"/>
              </a:ext>
            </a:extLst>
          </p:cNvPr>
          <p:cNvSpPr/>
          <p:nvPr/>
        </p:nvSpPr>
        <p:spPr>
          <a:xfrm>
            <a:off x="701084" y="6283910"/>
            <a:ext cx="544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Магнитный цикл (зеленый) и интенсивность пучка в </a:t>
            </a:r>
            <a:r>
              <a:rPr lang="ru-RU" sz="1200" dirty="0" err="1"/>
              <a:t>Нуклотроне</a:t>
            </a:r>
            <a:r>
              <a:rPr lang="ru-RU" sz="1200" dirty="0"/>
              <a:t> (розовый) при наличии электронного охлаждения в синхротроне </a:t>
            </a:r>
            <a:r>
              <a:rPr lang="ru-RU" sz="1200" dirty="0" smtClean="0"/>
              <a:t>бустера (слева) </a:t>
            </a:r>
            <a:r>
              <a:rPr lang="ru-RU" sz="1200" dirty="0"/>
              <a:t>и без него (справа</a:t>
            </a:r>
            <a:r>
              <a:rPr lang="ru-RU" sz="1200" dirty="0" smtClean="0"/>
              <a:t>).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75FD35A-9CBF-4DB4-B5E8-D3708B9B2B41}"/>
              </a:ext>
            </a:extLst>
          </p:cNvPr>
          <p:cNvSpPr/>
          <p:nvPr/>
        </p:nvSpPr>
        <p:spPr>
          <a:xfrm>
            <a:off x="753527" y="4050971"/>
            <a:ext cx="5342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</a:t>
            </a:r>
            <a:r>
              <a:rPr lang="ru-RU" sz="1200" dirty="0" smtClean="0"/>
              <a:t>аспределение </a:t>
            </a:r>
            <a:r>
              <a:rPr lang="ru-RU" sz="1200" dirty="0"/>
              <a:t>ионов в сгустках в продольном направлении при наличии электронного охлаждения (1) и при его отсутствии (</a:t>
            </a:r>
            <a:r>
              <a:rPr lang="ru-RU" sz="1200"/>
              <a:t>2</a:t>
            </a:r>
            <a:r>
              <a:rPr lang="ru-RU" sz="1200" smtClean="0"/>
              <a:t>).</a:t>
            </a:r>
            <a:endParaRPr lang="en-US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00886" y="261561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Система электронного охлаждения “Бустера” НИКА предназначена для накопления пучка ионов при инжекции (на энергии ионов 3,2 МэВ/н), а также для его подготовки к выпуску в кольцо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Нуклотрон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» на промежуточной энергии (≈65 МэВ/н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). Данная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система была разработана и испытана в ИЯФ СО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РАН,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после чего поставлена в ОИЯИ.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совместной работе ИЯФ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ОИЯИ во время сеанса 2023 г. было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получено время охлаждения ионов </a:t>
            </a:r>
            <a:r>
              <a:rPr lang="ru-RU" b="1" baseline="30000" dirty="0">
                <a:solidFill>
                  <a:schemeClr val="accent1">
                    <a:lumMod val="75000"/>
                  </a:schemeClr>
                </a:solidFill>
              </a:rPr>
              <a:t>124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Xe</a:t>
            </a:r>
            <a:r>
              <a:rPr lang="ru-RU" b="1" baseline="30000" dirty="0">
                <a:solidFill>
                  <a:schemeClr val="accent1">
                    <a:lumMod val="75000"/>
                  </a:schemeClr>
                </a:solidFill>
              </a:rPr>
              <a:t>+28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порядка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70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мсек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что является мировым рекордом.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 счет использования охлаждения была увеличена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скорость набора событий в 2 раза на эксперименте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BARION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MATER.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14066" r="4426" b="13774"/>
          <a:stretch/>
        </p:blipFill>
        <p:spPr bwMode="auto">
          <a:xfrm>
            <a:off x="648642" y="4512636"/>
            <a:ext cx="2683280" cy="1683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14616" r="4907" b="14150"/>
          <a:stretch/>
        </p:blipFill>
        <p:spPr bwMode="auto">
          <a:xfrm>
            <a:off x="3436807" y="4551320"/>
            <a:ext cx="2632570" cy="1628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4803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8154</TotalTime>
  <Words>416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Verdana</vt:lpstr>
      <vt:lpstr>Wingdings</vt:lpstr>
      <vt:lpstr>1_Тема Office</vt:lpstr>
      <vt:lpstr>Впервые в России электронное охлаждение тяжелых ионов было успешно использовано для увеличения эффективности экспериментов в области физики барионной материи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Голышева</dc:creator>
  <cp:lastModifiedBy>Aleksey V. Reznichenko</cp:lastModifiedBy>
  <cp:revision>660</cp:revision>
  <cp:lastPrinted>2020-01-14T01:52:00Z</cp:lastPrinted>
  <dcterms:created xsi:type="dcterms:W3CDTF">2019-05-20T10:35:54Z</dcterms:created>
  <dcterms:modified xsi:type="dcterms:W3CDTF">2023-11-28T10:42:23Z</dcterms:modified>
</cp:coreProperties>
</file>