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4285" y="1878305"/>
            <a:ext cx="7359893" cy="49244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С.В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. Иваненко, А.Л. Соломахин, К.А.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Гринемайер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П.В. Зубарев, Ю.В. Коваленко, В.В. </a:t>
            </a:r>
            <a:r>
              <a:rPr lang="ru-RU" sz="1200" i="1" dirty="0" err="1" smtClean="0">
                <a:solidFill>
                  <a:srgbClr val="1B4089"/>
                </a:solidFill>
                <a:ea typeface="Verdana" pitchFamily="34" charset="0"/>
              </a:rPr>
              <a:t>Солоха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</a:p>
          <a:p>
            <a:pPr lvl="0" algn="just">
              <a:defRPr/>
            </a:pP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К.Д. </a:t>
            </a:r>
            <a:r>
              <a:rPr lang="ru-RU" sz="1200" i="1" dirty="0" err="1" smtClean="0">
                <a:solidFill>
                  <a:srgbClr val="1B4089"/>
                </a:solidFill>
                <a:ea typeface="Verdana" pitchFamily="34" charset="0"/>
              </a:rPr>
              <a:t>Шулятьев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Е.А.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Пурыга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А.Д. Хильченко, В.Б. Минаев, П.А.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Багрянский</a:t>
            </a:r>
            <a:endParaRPr kumimoji="0" lang="ru-RU" sz="120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884424"/>
            <a:ext cx="11442818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lang="ru-RU" sz="1050" i="0" dirty="0" smtClean="0">
                <a:solidFill>
                  <a:srgbClr val="163470"/>
                </a:solidFill>
              </a:rPr>
              <a:t>Иваненко </a:t>
            </a:r>
            <a:r>
              <a:rPr lang="ru-RU" sz="1050" i="0" dirty="0">
                <a:solidFill>
                  <a:srgbClr val="163470"/>
                </a:solidFill>
              </a:rPr>
              <a:t>С.В., 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ru-RU" sz="1050" i="0" dirty="0">
                <a:solidFill>
                  <a:srgbClr val="163470"/>
                </a:solidFill>
              </a:rPr>
              <a:t>Измерительный модуль дисперсионного интерферометра </a:t>
            </a:r>
            <a:r>
              <a:rPr lang="ru-RU" sz="1050" i="0" dirty="0" smtClean="0">
                <a:solidFill>
                  <a:srgbClr val="163470"/>
                </a:solidFill>
              </a:rPr>
              <a:t>	// ВАНТ</a:t>
            </a:r>
            <a:r>
              <a:rPr lang="ru-RU" sz="1050" i="0" dirty="0">
                <a:solidFill>
                  <a:srgbClr val="163470"/>
                </a:solidFill>
              </a:rPr>
              <a:t>. Сер. Термоядерный </a:t>
            </a:r>
            <a:r>
              <a:rPr lang="ru-RU" sz="1050" i="0" dirty="0" smtClean="0">
                <a:solidFill>
                  <a:srgbClr val="163470"/>
                </a:solidFill>
              </a:rPr>
              <a:t>синтез. - </a:t>
            </a:r>
            <a:r>
              <a:rPr lang="ru-RU" sz="1050" i="0" dirty="0">
                <a:solidFill>
                  <a:srgbClr val="163470"/>
                </a:solidFill>
              </a:rPr>
              <a:t>2022, т. 45, </a:t>
            </a:r>
            <a:r>
              <a:rPr lang="ru-RU" sz="1050" i="0" dirty="0" err="1">
                <a:solidFill>
                  <a:srgbClr val="163470"/>
                </a:solidFill>
              </a:rPr>
              <a:t>вып</a:t>
            </a:r>
            <a:r>
              <a:rPr lang="ru-RU" sz="1050" i="0" dirty="0">
                <a:solidFill>
                  <a:srgbClr val="163470"/>
                </a:solidFill>
              </a:rPr>
              <a:t>. 1, с.67 </a:t>
            </a:r>
            <a:r>
              <a:rPr lang="ru-RU" sz="1050" i="0" dirty="0" smtClean="0">
                <a:solidFill>
                  <a:srgbClr val="163470"/>
                </a:solidFill>
              </a:rPr>
              <a:t>– 78.</a:t>
            </a: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ru-RU" sz="1050" i="0" dirty="0" err="1" smtClean="0">
                <a:solidFill>
                  <a:srgbClr val="163470"/>
                </a:solidFill>
              </a:rPr>
              <a:t>Гринемайер</a:t>
            </a:r>
            <a:r>
              <a:rPr lang="ru-RU" sz="1050" i="0" dirty="0" smtClean="0">
                <a:solidFill>
                  <a:srgbClr val="163470"/>
                </a:solidFill>
              </a:rPr>
              <a:t> </a:t>
            </a:r>
            <a:r>
              <a:rPr lang="ru-RU" sz="1050" i="0" dirty="0">
                <a:solidFill>
                  <a:srgbClr val="163470"/>
                </a:solidFill>
              </a:rPr>
              <a:t>К.А. и др. </a:t>
            </a:r>
            <a:r>
              <a:rPr lang="ru-RU" sz="1050" i="0" dirty="0" smtClean="0">
                <a:solidFill>
                  <a:srgbClr val="163470"/>
                </a:solidFill>
              </a:rPr>
              <a:t>	на </a:t>
            </a:r>
            <a:r>
              <a:rPr lang="ru-RU" sz="1050" i="0" dirty="0">
                <a:solidFill>
                  <a:srgbClr val="163470"/>
                </a:solidFill>
              </a:rPr>
              <a:t>основе СО2 лазера для управления плотностью </a:t>
            </a:r>
            <a:r>
              <a:rPr lang="ru-RU" sz="1050" i="0" dirty="0" smtClean="0">
                <a:solidFill>
                  <a:srgbClr val="163470"/>
                </a:solidFill>
              </a:rPr>
              <a:t>плазмы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ru-RU" sz="1050" i="0" dirty="0" smtClean="0">
                <a:solidFill>
                  <a:srgbClr val="163470"/>
                </a:solidFill>
              </a:rPr>
              <a:t>Иваненко </a:t>
            </a:r>
            <a:r>
              <a:rPr lang="ru-RU" sz="1050" i="0" dirty="0">
                <a:solidFill>
                  <a:srgbClr val="163470"/>
                </a:solidFill>
              </a:rPr>
              <a:t>С.В., Соломахин А.Л</a:t>
            </a:r>
            <a:r>
              <a:rPr lang="ru-RU" sz="1050" i="0" dirty="0" smtClean="0">
                <a:solidFill>
                  <a:srgbClr val="163470"/>
                </a:solidFill>
              </a:rPr>
              <a:t>.</a:t>
            </a:r>
            <a:r>
              <a:rPr lang="ru-RU" sz="1050" i="0" dirty="0">
                <a:solidFill>
                  <a:srgbClr val="163470"/>
                </a:solidFill>
              </a:rPr>
              <a:t> </a:t>
            </a:r>
            <a:r>
              <a:rPr lang="ru-RU" sz="1050" i="0" dirty="0" smtClean="0">
                <a:solidFill>
                  <a:srgbClr val="163470"/>
                </a:solidFill>
              </a:rPr>
              <a:t>	Дисперсионный </a:t>
            </a:r>
            <a:r>
              <a:rPr lang="ru-RU" sz="1050" i="0" dirty="0">
                <a:solidFill>
                  <a:srgbClr val="163470"/>
                </a:solidFill>
              </a:rPr>
              <a:t>интерферометр для </a:t>
            </a:r>
            <a:r>
              <a:rPr lang="ru-RU" sz="1050" i="0" dirty="0" err="1">
                <a:solidFill>
                  <a:srgbClr val="163470"/>
                </a:solidFill>
              </a:rPr>
              <a:t>токамака</a:t>
            </a:r>
            <a:r>
              <a:rPr lang="ru-RU" sz="1050" i="0" dirty="0">
                <a:solidFill>
                  <a:srgbClr val="163470"/>
                </a:solidFill>
              </a:rPr>
              <a:t> </a:t>
            </a:r>
            <a:r>
              <a:rPr lang="ru-RU" sz="1050" i="0" dirty="0" smtClean="0">
                <a:solidFill>
                  <a:srgbClr val="163470"/>
                </a:solidFill>
              </a:rPr>
              <a:t>Глобус-М2	// ВАНТ</a:t>
            </a:r>
            <a:r>
              <a:rPr lang="ru-RU" sz="1050" i="0" dirty="0">
                <a:solidFill>
                  <a:srgbClr val="163470"/>
                </a:solidFill>
              </a:rPr>
              <a:t>. Сер. Термоядерный </a:t>
            </a:r>
            <a:r>
              <a:rPr lang="ru-RU" sz="1050" i="0" dirty="0" smtClean="0">
                <a:solidFill>
                  <a:srgbClr val="163470"/>
                </a:solidFill>
              </a:rPr>
              <a:t>синтез. - 2022 </a:t>
            </a:r>
            <a:r>
              <a:rPr lang="ru-RU" sz="1050" i="0" dirty="0">
                <a:solidFill>
                  <a:srgbClr val="163470"/>
                </a:solidFill>
              </a:rPr>
              <a:t>(направлена в </a:t>
            </a:r>
            <a:r>
              <a:rPr lang="ru-RU" sz="1050" i="0" dirty="0" smtClean="0">
                <a:solidFill>
                  <a:srgbClr val="163470"/>
                </a:solidFill>
              </a:rPr>
              <a:t>печать)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ru-RU" sz="1050" i="0" dirty="0" smtClean="0">
                <a:solidFill>
                  <a:srgbClr val="163470"/>
                </a:solidFill>
              </a:rPr>
              <a:t>и др.	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445447"/>
            <a:ext cx="6578607" cy="343699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400" dirty="0">
                <a:solidFill>
                  <a:srgbClr val="163470"/>
                </a:solidFill>
                <a:latin typeface="Calibri"/>
              </a:rPr>
              <a:t> Для регистрации характера поведения плотности плазмы во время разряда и реализации в будущем возможности управления этим параметром на </a:t>
            </a:r>
            <a:r>
              <a:rPr lang="ru-RU" sz="1400" dirty="0" err="1">
                <a:solidFill>
                  <a:srgbClr val="163470"/>
                </a:solidFill>
                <a:latin typeface="Calibri"/>
              </a:rPr>
              <a:t>токамаке</a:t>
            </a:r>
            <a:r>
              <a:rPr lang="ru-RU" sz="1400" dirty="0">
                <a:solidFill>
                  <a:srgbClr val="163470"/>
                </a:solidFill>
                <a:latin typeface="Calibri"/>
              </a:rPr>
              <a:t> Глобус-М2 (Санкт-Петербург, Россия) в ИЯФ СО РАН 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был </a:t>
            </a:r>
            <a:r>
              <a:rPr lang="ru-RU" sz="1400" dirty="0">
                <a:solidFill>
                  <a:srgbClr val="163470"/>
                </a:solidFill>
                <a:latin typeface="Calibri"/>
              </a:rPr>
              <a:t>создан дисперсионный интерферометр (ДИ) на основе CO2 лазера с искусственной фазовой модуляцией зондирующего излучения. Для регистрации сигналов ДИ и вычисления плотности плазмы в режиме реального времени был разработан специальный измерительный модуль. Реализованные в его цифровом узле алгоритмы вычисления плотности плазмы основаны на гармоническом анализе сигналов интерферометра, что делает их устойчивыми к воздействию шумов и изменениям глубины модуляции. В 2022 году ДИ был введен в эксплуатацию на </a:t>
            </a:r>
            <a:r>
              <a:rPr lang="ru-RU" sz="1400" dirty="0" err="1">
                <a:solidFill>
                  <a:srgbClr val="163470"/>
                </a:solidFill>
                <a:latin typeface="Calibri"/>
              </a:rPr>
              <a:t>токамаке</a:t>
            </a:r>
            <a:r>
              <a:rPr lang="ru-RU" sz="1400" dirty="0">
                <a:solidFill>
                  <a:srgbClr val="163470"/>
                </a:solidFill>
                <a:latin typeface="Calibri"/>
              </a:rPr>
              <a:t> Глобус-М2. Характеристики данного прибора позволяют в реальном времени получать надежные данные об абсолютной величине электронной плотности плазмы во всех режимах работы установки. Размах шумовой компоненты при измерениях линейной плотности не 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превышает &lt;</a:t>
            </a:r>
            <a:r>
              <a:rPr lang="ru-RU" sz="1400" dirty="0" err="1" smtClean="0">
                <a:solidFill>
                  <a:srgbClr val="163470"/>
                </a:solidFill>
                <a:latin typeface="Calibri"/>
              </a:rPr>
              <a:t>nl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&gt;</a:t>
            </a:r>
            <a:r>
              <a:rPr lang="ru-RU" sz="1400" baseline="-25000" dirty="0" err="1" smtClean="0">
                <a:solidFill>
                  <a:srgbClr val="163470"/>
                </a:solidFill>
                <a:latin typeface="Calibri"/>
              </a:rPr>
              <a:t>min</a:t>
            </a:r>
            <a:r>
              <a:rPr lang="ru-RU" sz="1400" baseline="-250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≈ 6×10</a:t>
            </a:r>
            <a:r>
              <a:rPr lang="ru-RU" sz="1400" baseline="30000" dirty="0" smtClean="0">
                <a:solidFill>
                  <a:srgbClr val="163470"/>
                </a:solidFill>
                <a:latin typeface="Calibri"/>
              </a:rPr>
              <a:t>12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 см</a:t>
            </a:r>
            <a:r>
              <a:rPr lang="ru-RU" sz="1400" baseline="30000" dirty="0" smtClean="0">
                <a:solidFill>
                  <a:srgbClr val="163470"/>
                </a:solidFill>
                <a:latin typeface="Calibri"/>
              </a:rPr>
              <a:t>-2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400" dirty="0">
                <a:solidFill>
                  <a:srgbClr val="163470"/>
                </a:solidFill>
                <a:latin typeface="Calibri"/>
              </a:rPr>
              <a:t>при временном разрешении в 20 </a:t>
            </a:r>
            <a:r>
              <a:rPr lang="ru-RU" sz="1400" dirty="0" err="1">
                <a:solidFill>
                  <a:srgbClr val="163470"/>
                </a:solidFill>
                <a:latin typeface="Calibri"/>
              </a:rPr>
              <a:t>мкс</a:t>
            </a:r>
            <a:r>
              <a:rPr lang="ru-RU" sz="1400" dirty="0">
                <a:solidFill>
                  <a:srgbClr val="163470"/>
                </a:solidFill>
                <a:latin typeface="Calibri"/>
              </a:rPr>
              <a:t>. Относительная погрешность вычисления абсолютного значения линейной плотности не превышает 2.5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%.</a:t>
            </a:r>
            <a:endParaRPr lang="ru-RU" sz="140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9319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Дисперсионный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интерферометр на основе СО</a:t>
            </a:r>
            <a:r>
              <a:rPr lang="ru-RU" sz="1800" b="1" baseline="-25000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лазера для диагностики плотности плазмы в 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токамаке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Глобус-М2 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70020" y="5317123"/>
            <a:ext cx="4813174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Рис. 1. Измерение средней </a:t>
            </a:r>
            <a:r>
              <a:rPr lang="ru-RU" sz="1100" dirty="0">
                <a:solidFill>
                  <a:srgbClr val="163470"/>
                </a:solidFill>
              </a:rPr>
              <a:t>электронной концентрации на </a:t>
            </a:r>
            <a:r>
              <a:rPr lang="ru-RU" sz="1100" dirty="0" err="1">
                <a:solidFill>
                  <a:srgbClr val="163470"/>
                </a:solidFill>
              </a:rPr>
              <a:t>токамаке</a:t>
            </a:r>
            <a:r>
              <a:rPr lang="ru-RU" sz="1100" dirty="0">
                <a:solidFill>
                  <a:srgbClr val="163470"/>
                </a:solidFill>
              </a:rPr>
              <a:t> </a:t>
            </a:r>
            <a:r>
              <a:rPr lang="ru-RU" sz="1100" dirty="0" smtClean="0">
                <a:solidFill>
                  <a:srgbClr val="163470"/>
                </a:solidFill>
              </a:rPr>
              <a:t/>
            </a:r>
            <a:br>
              <a:rPr lang="ru-RU" sz="1100" dirty="0" smtClean="0">
                <a:solidFill>
                  <a:srgbClr val="163470"/>
                </a:solidFill>
              </a:rPr>
            </a:br>
            <a:r>
              <a:rPr lang="ru-RU" sz="1100" dirty="0" smtClean="0">
                <a:solidFill>
                  <a:srgbClr val="163470"/>
                </a:solidFill>
              </a:rPr>
              <a:t>Глобус- М2, полученной при помощи ДИ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Image2"/>
          <p:cNvPicPr/>
          <p:nvPr/>
        </p:nvPicPr>
        <p:blipFill rotWithShape="1">
          <a:blip r:embed="rId3"/>
          <a:srcRect t="9030"/>
          <a:stretch/>
        </p:blipFill>
        <p:spPr bwMode="auto">
          <a:xfrm>
            <a:off x="843664" y="2542104"/>
            <a:ext cx="4071963" cy="279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9349</TotalTime>
  <Words>244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Дисперсионный интерферометр на основе СО2 лазера для диагностики плотности плазмы в токамаке Глобус-М2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650</cp:revision>
  <cp:lastPrinted>2020-01-14T01:52:00Z</cp:lastPrinted>
  <dcterms:created xsi:type="dcterms:W3CDTF">2019-05-20T10:35:54Z</dcterms:created>
  <dcterms:modified xsi:type="dcterms:W3CDTF">2022-12-05T12:30:53Z</dcterms:modified>
</cp:coreProperties>
</file>