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74" d="100"/>
          <a:sy n="74" d="100"/>
        </p:scale>
        <p:origin x="-1194" y="-90"/>
      </p:cViewPr>
      <p:guideLst>
        <p:guide orient="horz" pos="2160"/>
        <p:guide orient="horz" pos="215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29.11.2021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29.11.2021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29.11.2021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29.11.2021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академии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834130" y="1981561"/>
            <a:ext cx="5880049" cy="52321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:_</a:t>
            </a:r>
            <a:r>
              <a:rPr lang="ru-RU" sz="1400" b="1" i="1" dirty="0" err="1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коллаборация</a:t>
            </a:r>
            <a:r>
              <a:rPr lang="ru-RU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 </a:t>
            </a:r>
            <a:r>
              <a:rPr lang="en-US" sz="1400" b="1" i="1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CMS, </a:t>
            </a:r>
            <a:r>
              <a:rPr kumimoji="0" lang="ru-RU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Димова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Т.В.,</a:t>
            </a:r>
            <a:r>
              <a:rPr lang="ru-RU" sz="1400" b="1" i="1" dirty="0">
                <a:solidFill>
                  <a:srgbClr val="1B4089"/>
                </a:solidFill>
                <a:latin typeface="Calibri"/>
                <a:ea typeface="Verdana" pitchFamily="34" charset="0"/>
              </a:rPr>
              <a:t> 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Захаров С.А., </a:t>
            </a:r>
            <a:r>
              <a:rPr kumimoji="0" lang="ru-RU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Кардапольцев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Л.В., </a:t>
            </a:r>
            <a:r>
              <a:rPr kumimoji="0" lang="ru-RU" sz="14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Овтин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И.В.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886317"/>
            <a:ext cx="11442818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Публикации: 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 CMS collaboration,</a:t>
            </a:r>
            <a:r>
              <a:rPr kumimoji="0" lang="en-US" sz="1050" b="1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A.M.</a:t>
            </a:r>
            <a:r>
              <a:rPr kumimoji="0" lang="en-US" sz="1050" b="1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050" b="1" i="0" u="none" strike="noStrike" kern="1200" cap="none" spc="0" normalizeH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Sirunyan</a:t>
            </a:r>
            <a:r>
              <a:rPr kumimoji="0" lang="en-US" sz="1050" b="1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et al., JHEP 03 (2021) 257; e-Print:2011,12373[</a:t>
            </a:r>
            <a:r>
              <a:rPr kumimoji="0" lang="en-US" sz="1050" b="1" i="0" u="none" strike="noStrike" kern="1200" cap="none" spc="0" normalizeH="0" noProof="0" dirty="0" err="1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hep</a:t>
            </a:r>
            <a:r>
              <a:rPr kumimoji="0" lang="en-US" sz="1050" b="1" i="0" u="none" strike="noStrike" kern="1200" cap="none" spc="0" normalizeH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-ex].  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97002" y="2511717"/>
            <a:ext cx="6826693" cy="3412565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Процесс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рождения двух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хиггсовских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бозонов является процессом, предсказываемым в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Стандартной модели. Измерение сечения этого процесса позволяет определить константу связи HHH (λ).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Параметр λ является фундаментальным параметром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Стандартной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модели и связан с массой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хиггсовского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бозона и вакуумным средним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хиггсовского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поля.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Константа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λ описывает форму потенциала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хиггсовского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поля. Анализ проведен с использованием данных, набранных детектором CMS с суммарной энергией протон-протонных столкновений 13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TeV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в 2016-2018 годах с интегральной светимостью 137 fb</a:t>
            </a:r>
            <a:r>
              <a:rPr lang="ru-RU" sz="1600" baseline="30000" dirty="0">
                <a:solidFill>
                  <a:srgbClr val="163470"/>
                </a:solidFill>
                <a:latin typeface="Calibri"/>
              </a:rPr>
              <a:t>-1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. На отношение константы связи трех бозонов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Хиггса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к её предсказанию в рамках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Стандартной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модели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k</a:t>
            </a:r>
            <a:r>
              <a:rPr lang="ru-RU" sz="1600" baseline="-25000" dirty="0" err="1">
                <a:solidFill>
                  <a:srgbClr val="163470"/>
                </a:solidFill>
                <a:latin typeface="Calibri"/>
              </a:rPr>
              <a:t>λ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=λ/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λ</a:t>
            </a:r>
            <a:r>
              <a:rPr lang="ru-RU" sz="1600" baseline="-25000" dirty="0" err="1">
                <a:solidFill>
                  <a:srgbClr val="163470"/>
                </a:solidFill>
                <a:latin typeface="Calibri"/>
              </a:rPr>
              <a:t>SM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было получено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ограничение -3.3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&lt;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k</a:t>
            </a:r>
            <a:r>
              <a:rPr lang="ru-RU" sz="1600" baseline="-25000" dirty="0" err="1">
                <a:solidFill>
                  <a:srgbClr val="163470"/>
                </a:solidFill>
                <a:latin typeface="Calibri"/>
              </a:rPr>
              <a:t>λ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&lt; 8.5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(ожидаемое -2.5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&lt;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k</a:t>
            </a:r>
            <a:r>
              <a:rPr lang="ru-RU" sz="1600" baseline="-25000" dirty="0" err="1">
                <a:solidFill>
                  <a:srgbClr val="163470"/>
                </a:solidFill>
                <a:latin typeface="Calibri"/>
              </a:rPr>
              <a:t>λ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&lt; 8.2).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Также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было получено ограничение на отношение константы двух бозонов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Хиггса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с двумя векторными бозонами к предсказанию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в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рамках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Стандартной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модели -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1.3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&lt; c2v  &lt;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3.5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(ожидаемое -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0.9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&lt; c2v  &lt;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3.</a:t>
            </a:r>
            <a:r>
              <a:rPr lang="en-US" sz="1600" dirty="0" smtClean="0">
                <a:solidFill>
                  <a:srgbClr val="163470"/>
                </a:solidFill>
                <a:latin typeface="Calibri"/>
              </a:rPr>
              <a:t>1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)</a:t>
            </a:r>
            <a:r>
              <a:rPr lang="en-US" sz="1600" dirty="0" smtClean="0">
                <a:solidFill>
                  <a:srgbClr val="163470"/>
                </a:solidFill>
                <a:latin typeface="Calibri"/>
              </a:rPr>
              <a:t>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25729" y="1305339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Поиск нерезонансного рождения пары </a:t>
            </a:r>
            <a:r>
              <a:rPr lang="ru-RU" sz="1800" b="1" dirty="0" err="1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хиггсовских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 бозонов в конечном состоянии </a:t>
            </a:r>
            <a:r>
              <a:rPr lang="ru-RU" sz="1800" b="1" dirty="0" err="1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bbγγ</a:t>
            </a:r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 в протон-протонных  столкновениях при </a:t>
            </a:r>
            <a:r>
              <a:rPr lang="ru-RU" sz="1800" b="1" dirty="0" smtClean="0">
                <a:solidFill>
                  <a:srgbClr val="163470"/>
                </a:solidFill>
                <a:latin typeface="Calibri"/>
                <a:ea typeface="+mn-ea"/>
                <a:cs typeface="Calibri"/>
              </a:rPr>
              <a:t>√</a:t>
            </a:r>
            <a:r>
              <a:rPr lang="en-US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s=13</a:t>
            </a:r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 ТэВ</a:t>
            </a:r>
            <a:endParaRPr lang="ru-RU" sz="1800" b="1" dirty="0">
              <a:solidFill>
                <a:srgbClr val="16347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0495" y="4385598"/>
            <a:ext cx="4346507" cy="1277271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100" noProof="0" dirty="0" smtClean="0">
                <a:solidFill>
                  <a:srgbClr val="163470"/>
                </a:solidFill>
                <a:latin typeface="Calibri"/>
              </a:rPr>
              <a:t>Ожидаемый и измеренный верхний предел на 95% </a:t>
            </a:r>
            <a:r>
              <a:rPr lang="en-US" sz="1100" noProof="0" dirty="0" smtClean="0">
                <a:solidFill>
                  <a:srgbClr val="163470"/>
                </a:solidFill>
                <a:latin typeface="Calibri"/>
              </a:rPr>
              <a:t>CL  </a:t>
            </a:r>
            <a:r>
              <a:rPr lang="ru-RU" sz="1100" noProof="0" dirty="0" smtClean="0">
                <a:solidFill>
                  <a:srgbClr val="163470"/>
                </a:solidFill>
                <a:latin typeface="Calibri"/>
              </a:rPr>
              <a:t>на произведение сечения рождения </a:t>
            </a:r>
            <a:r>
              <a:rPr lang="en-US" sz="1100" noProof="0" dirty="0" smtClean="0">
                <a:solidFill>
                  <a:srgbClr val="163470"/>
                </a:solidFill>
                <a:latin typeface="Calibri"/>
              </a:rPr>
              <a:t>HH </a:t>
            </a:r>
            <a:r>
              <a:rPr lang="ru-RU" sz="1100" noProof="0" dirty="0" smtClean="0">
                <a:solidFill>
                  <a:srgbClr val="163470"/>
                </a:solidFill>
                <a:latin typeface="Calibri"/>
              </a:rPr>
              <a:t>и  относительной вероятности распада </a:t>
            </a:r>
            <a:r>
              <a:rPr lang="en-US" sz="1100" noProof="0" dirty="0" smtClean="0">
                <a:solidFill>
                  <a:srgbClr val="163470"/>
                </a:solidFill>
                <a:latin typeface="Calibri"/>
              </a:rPr>
              <a:t>HH </a:t>
            </a:r>
            <a:r>
              <a:rPr lang="ru-RU" sz="1100" noProof="0" dirty="0" smtClean="0">
                <a:solidFill>
                  <a:srgbClr val="163470"/>
                </a:solidFill>
                <a:latin typeface="Calibri"/>
              </a:rPr>
              <a:t>в  </a:t>
            </a:r>
            <a:r>
              <a:rPr lang="en-US" sz="1100" dirty="0">
                <a:solidFill>
                  <a:srgbClr val="163470"/>
                </a:solidFill>
              </a:rPr>
              <a:t>bb</a:t>
            </a:r>
            <a:r>
              <a:rPr lang="el-GR" sz="1100" dirty="0" smtClean="0">
                <a:solidFill>
                  <a:srgbClr val="163470"/>
                </a:solidFill>
              </a:rPr>
              <a:t>γγ</a:t>
            </a:r>
            <a:r>
              <a:rPr lang="ru-RU" sz="1100" dirty="0" smtClean="0">
                <a:solidFill>
                  <a:srgbClr val="163470"/>
                </a:solidFill>
              </a:rPr>
              <a:t>  для различных значений </a:t>
            </a:r>
            <a:r>
              <a:rPr lang="en-US" sz="1100" dirty="0">
                <a:solidFill>
                  <a:srgbClr val="163470"/>
                </a:solidFill>
              </a:rPr>
              <a:t>k</a:t>
            </a:r>
            <a:r>
              <a:rPr lang="el-GR" sz="1100" baseline="-25000" dirty="0">
                <a:solidFill>
                  <a:srgbClr val="163470"/>
                </a:solidFill>
                <a:cs typeface="Calibri"/>
              </a:rPr>
              <a:t>λ </a:t>
            </a:r>
            <a:r>
              <a:rPr lang="ru-RU" sz="1100" dirty="0" smtClean="0">
                <a:solidFill>
                  <a:srgbClr val="163470"/>
                </a:solidFill>
              </a:rPr>
              <a:t>отношения константы связи трех </a:t>
            </a:r>
            <a:r>
              <a:rPr lang="ru-RU" sz="1100" dirty="0" err="1" smtClean="0">
                <a:solidFill>
                  <a:srgbClr val="163470"/>
                </a:solidFill>
              </a:rPr>
              <a:t>хиггсовских</a:t>
            </a:r>
            <a:r>
              <a:rPr lang="ru-RU" sz="1100" dirty="0" smtClean="0">
                <a:solidFill>
                  <a:srgbClr val="163470"/>
                </a:solidFill>
              </a:rPr>
              <a:t> бозонов к ее предсказанию в Стандартной модели. Зеленая и желтая области показывают одно и два </a:t>
            </a:r>
            <a:r>
              <a:rPr lang="ru-RU" sz="1100" dirty="0" err="1" smtClean="0">
                <a:solidFill>
                  <a:srgbClr val="163470"/>
                </a:solidFill>
              </a:rPr>
              <a:t>стандарных</a:t>
            </a:r>
            <a:r>
              <a:rPr lang="ru-RU" sz="1100" dirty="0" smtClean="0">
                <a:solidFill>
                  <a:srgbClr val="163470"/>
                </a:solidFill>
              </a:rPr>
              <a:t> отклонения от  предсказания ожидаемого предела.  Пунктирная красная линия показывает теоретическое предсказание. </a:t>
            </a:r>
            <a:endParaRPr kumimoji="0" lang="ru-RU" sz="1100" b="1" i="0" u="none" strike="noStrike" kern="1200" cap="none" spc="0" normalizeH="0" baseline="-2500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406" y="1981561"/>
            <a:ext cx="3099780" cy="22635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8090</TotalTime>
  <Words>278</Words>
  <Application>Microsoft Office PowerPoint</Application>
  <PresentationFormat>Произвольный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Поиск нерезонансного рождения пары хиггсовских бозонов в конечном состоянии bbγγ в протон-протонных  столкновениях при √s=13 ТэВ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Yuri Skovpen</cp:lastModifiedBy>
  <cp:revision>651</cp:revision>
  <cp:lastPrinted>2020-01-14T01:52:00Z</cp:lastPrinted>
  <dcterms:created xsi:type="dcterms:W3CDTF">2019-05-20T10:35:54Z</dcterms:created>
  <dcterms:modified xsi:type="dcterms:W3CDTF">2021-11-29T01:49:11Z</dcterms:modified>
</cp:coreProperties>
</file>